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Open Sans SemiBold"/>
      <p:regular r:id="rId25"/>
      <p:bold r:id="rId26"/>
      <p:italic r:id="rId27"/>
      <p:boldItalic r:id="rId28"/>
    </p:embeddedFont>
    <p:embeddedFont>
      <p:font typeface="Rajdhani"/>
      <p:regular r:id="rId29"/>
      <p:bold r:id="rId30"/>
    </p:embeddedFont>
    <p:embeddedFont>
      <p:font typeface="Open Sans Ligh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iw8e9PhyViOgc63RKWDGJilQSZ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7640C9-1B7F-4371-B4BE-53851425B263}">
  <a:tblStyle styleId="{507640C9-1B7F-4371-B4BE-53851425B26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ajdhani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Light-regular.fntdata"/><Relationship Id="rId30" Type="http://schemas.openxmlformats.org/officeDocument/2006/relationships/font" Target="fonts/Rajdhani-bold.fntdata"/><Relationship Id="rId11" Type="http://schemas.openxmlformats.org/officeDocument/2006/relationships/slide" Target="slides/slide4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3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6.xml"/><Relationship Id="rId35" Type="http://schemas.openxmlformats.org/officeDocument/2006/relationships/font" Target="fonts/OpenSans-regular.fntdata"/><Relationship Id="rId12" Type="http://schemas.openxmlformats.org/officeDocument/2006/relationships/slide" Target="slides/slide5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8.xml"/><Relationship Id="rId37" Type="http://schemas.openxmlformats.org/officeDocument/2006/relationships/font" Target="fonts/OpenSans-italic.fntdata"/><Relationship Id="rId14" Type="http://schemas.openxmlformats.org/officeDocument/2006/relationships/slide" Target="slides/slide7.xml"/><Relationship Id="rId36" Type="http://schemas.openxmlformats.org/officeDocument/2006/relationships/font" Target="fonts/OpenSans-bold.fntdata"/><Relationship Id="rId17" Type="http://schemas.openxmlformats.org/officeDocument/2006/relationships/font" Target="fonts/Roboto-regular.fntdata"/><Relationship Id="rId39" Type="http://customschemas.google.com/relationships/presentationmetadata" Target="metadata"/><Relationship Id="rId16" Type="http://schemas.openxmlformats.org/officeDocument/2006/relationships/slide" Target="slides/slide9.xml"/><Relationship Id="rId38" Type="http://schemas.openxmlformats.org/officeDocument/2006/relationships/font" Target="fonts/OpenSans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2eb74ed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052eb74ed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" name="Google Shape;8;p10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45720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2" name="Google Shape;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11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4" name="Google Shape;44;p1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Actividad integradora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reepik.es/vector-gratis/ilustracion-concepto-diagrama-flujo-usuarios_7407437.htm#page=2&amp;position=2#&amp;position=2" TargetMode="External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hyperlink" Target="https://es.wikipedia.org/wiki/Anexo:N%C3%BAmeros_de_puertos_de_red" TargetMode="External"/><Relationship Id="rId8" Type="http://schemas.openxmlformats.org/officeDocument/2006/relationships/hyperlink" Target="https://es.wikipedia.org/wiki/Anexo:N%C3%BAmeros_de_puertos_de_re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/>
        </p:nvSpPr>
        <p:spPr>
          <a:xfrm>
            <a:off x="1638625" y="1536225"/>
            <a:ext cx="7031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s" sz="4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Actividad</a:t>
            </a:r>
            <a:endParaRPr b="1" i="0" sz="46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s" sz="4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integradora</a:t>
            </a:r>
            <a:endParaRPr b="1" i="0" sz="46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757775" y="1327025"/>
            <a:ext cx="39330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Vamos a aplicar mucho de lo aprendido en esta semana.</a:t>
            </a:r>
            <a:endParaRPr b="0" i="0" sz="15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esto cada mesa de trabajo deberá investigar qué puerto —o puertos— utilizan las siguientes aplicaciones. Además, deberán agregar tres aplicaciones más.</a:t>
            </a:r>
            <a:b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Consigna para trabajo en clase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4" name="Google Shape;94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600" y="1442800"/>
            <a:ext cx="2975275" cy="2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3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{507640C9-1B7F-4371-B4BE-53851425B263}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Zoom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highlight>
                            <a:schemeClr val="lt1"/>
                          </a:highlight>
                        </a:rPr>
                        <a:t>TCP: </a:t>
                      </a:r>
                      <a:r>
                        <a:rPr lang="es" sz="1050">
                          <a:solidFill>
                            <a:srgbClr val="747487"/>
                          </a:solidFill>
                          <a:highlight>
                            <a:srgbClr val="FAFAFA"/>
                          </a:highlight>
                        </a:rPr>
                        <a:t>80, 443,8801,8801</a:t>
                      </a:r>
                      <a:endParaRPr sz="1050">
                        <a:solidFill>
                          <a:srgbClr val="747487"/>
                        </a:solidFill>
                        <a:highlight>
                          <a:srgbClr val="FAFAFA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50">
                          <a:solidFill>
                            <a:srgbClr val="747487"/>
                          </a:solidFill>
                          <a:highlight>
                            <a:srgbClr val="FAFAFA"/>
                          </a:highlight>
                        </a:rPr>
                        <a:t>UDP</a:t>
                      </a:r>
                      <a:r>
                        <a:rPr lang="es" sz="1050">
                          <a:solidFill>
                            <a:srgbClr val="747487"/>
                          </a:solidFill>
                          <a:highlight>
                            <a:srgbClr val="FAFAFA"/>
                          </a:highlight>
                        </a:rPr>
                        <a:t>: 3478, 3479, 8801, 8802</a:t>
                      </a:r>
                      <a:endParaRPr sz="1050">
                        <a:solidFill>
                          <a:srgbClr val="747487"/>
                        </a:solidFill>
                        <a:highlight>
                          <a:srgbClr val="FAFAFA"/>
                        </a:highlight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747487"/>
                        </a:solidFill>
                        <a:highlight>
                          <a:srgbClr val="FAFAFA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Discord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TCP: 443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050">
                          <a:solidFill>
                            <a:srgbClr val="1A1A1B"/>
                          </a:solidFill>
                          <a:highlight>
                            <a:srgbClr val="FFFFFF"/>
                          </a:highlight>
                        </a:rPr>
                        <a:t>UDP: </a:t>
                      </a:r>
                      <a:r>
                        <a:rPr lang="es" sz="1050">
                          <a:solidFill>
                            <a:srgbClr val="1A1A1B"/>
                          </a:solidFill>
                          <a:highlight>
                            <a:srgbClr val="FFFFFF"/>
                          </a:highlight>
                        </a:rPr>
                        <a:t>45000-60000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Google Meet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124"/>
                        </a:buClr>
                        <a:buSzPts val="1200"/>
                        <a:buChar char="●"/>
                      </a:pP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IPv4: 74.125.250.0/24.</a:t>
                      </a:r>
                      <a:endParaRPr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124"/>
                        </a:buClr>
                        <a:buSzPts val="1200"/>
                        <a:buChar char="●"/>
                      </a:pPr>
                      <a:r>
                        <a:rPr lang="e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IPv6: 2001:4860:4864:5::0/64</a:t>
                      </a:r>
                      <a:endParaRPr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WhatsApp Web</a:t>
                      </a:r>
                      <a:endParaRPr sz="1150">
                        <a:solidFill>
                          <a:srgbClr val="282829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marR="279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282829"/>
                          </a:solidFill>
                          <a:highlight>
                            <a:srgbClr val="FFFFFF"/>
                          </a:highlight>
                        </a:rPr>
                        <a:t>TCP: 5222, 5223, 5228 y 524</a:t>
                      </a:r>
                      <a:endParaRPr sz="1150">
                        <a:solidFill>
                          <a:srgbClr val="282829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marR="279400" rtl="0" algn="l">
                        <a:lnSpc>
                          <a:spcPct val="115000"/>
                        </a:lnSpc>
                        <a:spcBef>
                          <a:spcPts val="2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282829"/>
                          </a:solidFill>
                          <a:highlight>
                            <a:srgbClr val="FFFFFF"/>
                          </a:highlight>
                        </a:rPr>
                        <a:t>UDP: 3478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7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0075" y="1857637"/>
            <a:ext cx="830288" cy="83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730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8925" y="1768500"/>
            <a:ext cx="1005201" cy="100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063" y="1958975"/>
            <a:ext cx="1410008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9840" y="1816250"/>
            <a:ext cx="1410001" cy="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6350" y="1779831"/>
            <a:ext cx="1409999" cy="98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9725" y="1707825"/>
            <a:ext cx="1325225" cy="112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4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{507640C9-1B7F-4371-B4BE-53851425B263}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MySQL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848F96"/>
                          </a:solidFill>
                          <a:highlight>
                            <a:srgbClr val="FFFFFF"/>
                          </a:highlight>
                        </a:rPr>
                        <a:t>Su puerto por defecto es el 3306.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Git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050">
                          <a:solidFill>
                            <a:srgbClr val="4E443C"/>
                          </a:solidFill>
                          <a:highlight>
                            <a:srgbClr val="FCFCFA"/>
                          </a:highlight>
                        </a:rPr>
                        <a:t>Escucha por un puerto dedicado (9418)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</a:rPr>
                        <a:t>Secure Sockets Layer (SSL)</a:t>
                      </a:r>
                      <a:endParaRPr b="1" sz="18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050">
                          <a:solidFill>
                            <a:srgbClr val="0645AD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puerto 443</a:t>
                      </a:r>
                      <a:r>
                        <a:rPr lang="es" sz="105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HTTP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050">
                          <a:solidFill>
                            <a:srgbClr val="0645AD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puerto 80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p4"/>
          <p:cNvSpPr txBox="1"/>
          <p:nvPr/>
        </p:nvSpPr>
        <p:spPr>
          <a:xfrm>
            <a:off x="899050" y="244423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1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6938" y="1768500"/>
            <a:ext cx="909250" cy="10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7775" y="1825900"/>
            <a:ext cx="909225" cy="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3950" y="1847590"/>
            <a:ext cx="865850" cy="8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/>
        </p:nvSpPr>
        <p:spPr>
          <a:xfrm>
            <a:off x="875775" y="339471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24" name="Google Shape;124;p5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{507640C9-1B7F-4371-B4BE-53851425B263}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VirtualBox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50">
                          <a:solidFill>
                            <a:schemeClr val="dk1"/>
                          </a:solidFill>
                        </a:rPr>
                        <a:t>Ports 22, 443, 3389, 18083, and 49152-65534 are configurable.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VPN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1F1A"/>
                        </a:buClr>
                        <a:buSzPts val="600"/>
                        <a:buFont typeface="Roboto"/>
                        <a:buChar char="●"/>
                      </a:pPr>
                      <a:r>
                        <a:rPr lang="es" sz="600">
                          <a:solidFill>
                            <a:srgbClr val="2D1F1A"/>
                          </a:solidFill>
                          <a:highlight>
                            <a:srgbClr val="EEF6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PPTP (Point-to-Point Tunneling Protocol) – This protocol uses TCP port 1723. PPTP is often used to access a Microsoft Remote Access Server.</a:t>
                      </a:r>
                      <a:endParaRPr sz="600">
                        <a:solidFill>
                          <a:srgbClr val="2D1F1A"/>
                        </a:solidFill>
                        <a:highlight>
                          <a:srgbClr val="EEF6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1F1A"/>
                        </a:buClr>
                        <a:buSzPts val="600"/>
                        <a:buFont typeface="Roboto"/>
                        <a:buChar char="●"/>
                      </a:pPr>
                      <a:r>
                        <a:rPr lang="es" sz="600">
                          <a:solidFill>
                            <a:srgbClr val="2D1F1A"/>
                          </a:solidFill>
                          <a:highlight>
                            <a:srgbClr val="EEF6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L2TP (Layer Two Tunneling Protocol) – Layer Two Tunneling Protocol uses various port numbers; TCP port 1701, UDP port 500, and UDP port 4500.</a:t>
                      </a:r>
                      <a:endParaRPr sz="600">
                        <a:solidFill>
                          <a:srgbClr val="2D1F1A"/>
                        </a:solidFill>
                        <a:highlight>
                          <a:srgbClr val="EEF6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1F1A"/>
                        </a:buClr>
                        <a:buSzPts val="600"/>
                        <a:buFont typeface="Roboto"/>
                        <a:buChar char="●"/>
                      </a:pPr>
                      <a:r>
                        <a:rPr lang="es" sz="600">
                          <a:solidFill>
                            <a:srgbClr val="2D1F1A"/>
                          </a:solidFill>
                          <a:highlight>
                            <a:srgbClr val="EEF6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IPSec (Internet Protocol Security) – Internet Protocol Security uses UDP port 500 and UDP ports 4500.</a:t>
                      </a:r>
                      <a:endParaRPr sz="600">
                        <a:solidFill>
                          <a:srgbClr val="2D1F1A"/>
                        </a:solidFill>
                        <a:highlight>
                          <a:srgbClr val="EEF6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1F1A"/>
                        </a:buClr>
                        <a:buSzPts val="600"/>
                        <a:buFont typeface="Roboto"/>
                        <a:buChar char="●"/>
                      </a:pPr>
                      <a:r>
                        <a:rPr lang="es" sz="600">
                          <a:solidFill>
                            <a:srgbClr val="2D1F1A"/>
                          </a:solidFill>
                          <a:highlight>
                            <a:srgbClr val="EEF6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OpenVPN – This protocol uses TCP or UDP protocols on port 1194 and TCP port 443. You’ll enjoy a secure connection with this protocol.</a:t>
                      </a:r>
                      <a:endParaRPr sz="600">
                        <a:solidFill>
                          <a:srgbClr val="2D1F1A"/>
                        </a:solidFill>
                        <a:highlight>
                          <a:srgbClr val="EEF6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1F1A"/>
                        </a:buClr>
                        <a:buSzPts val="600"/>
                        <a:buFont typeface="Roboto"/>
                        <a:buChar char="●"/>
                      </a:pPr>
                      <a:r>
                        <a:rPr lang="es" sz="600">
                          <a:solidFill>
                            <a:srgbClr val="2D1F1A"/>
                          </a:solidFill>
                          <a:highlight>
                            <a:srgbClr val="EEF6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IKEv2 – This protocol uses UDP ports 500 and port 4500.</a:t>
                      </a:r>
                      <a:endParaRPr sz="600">
                        <a:solidFill>
                          <a:srgbClr val="2D1F1A"/>
                        </a:solidFill>
                        <a:highlight>
                          <a:srgbClr val="EEF6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1F1A"/>
                        </a:buClr>
                        <a:buSzPts val="600"/>
                        <a:buFont typeface="Roboto"/>
                        <a:buChar char="●"/>
                      </a:pPr>
                      <a:r>
                        <a:rPr lang="es" sz="600">
                          <a:solidFill>
                            <a:srgbClr val="2D1F1A"/>
                          </a:solidFill>
                          <a:highlight>
                            <a:srgbClr val="EEF6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SSTP (Secure Socket Tunneling Protocol) is also known as SSL (Secure Sockets Layer) – This protocol uses TCP port 443. It uses a private key to encrypt data and this is another great combination to establish a secure VPN connection.</a:t>
                      </a:r>
                      <a:endParaRPr sz="600">
                        <a:solidFill>
                          <a:srgbClr val="2D1F1A"/>
                        </a:solidFill>
                        <a:highlight>
                          <a:srgbClr val="EEF6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Outlook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2E2E2E"/>
                          </a:solidFill>
                          <a:highlight>
                            <a:srgbClr val="FFFFFF"/>
                          </a:highlight>
                        </a:rPr>
                        <a:t>While incoming mail traffic typically uses port 25, users attempting to access their Outlook mailbox via Outlook Web Access (OWA) usually connect to a Microsoft Exchange server over ports 80 (TCP) and 443 (TCP).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File Transfer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Protocol (FTP)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1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FTP is an unusual service in that it utilizes two ports, a 'data' port and a 'command' port (also known as the control port). Traditionally these are port 21 for the command port and port 20 for the data port.</a:t>
                      </a:r>
                      <a:endParaRPr b="1" sz="1100" u="none" cap="none" strike="noStrike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950" y="1846406"/>
            <a:ext cx="1005200" cy="85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5175" y="1958963"/>
            <a:ext cx="1379343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9460" l="29648" r="32257" t="0"/>
          <a:stretch/>
        </p:blipFill>
        <p:spPr>
          <a:xfrm>
            <a:off x="4926550" y="1566925"/>
            <a:ext cx="941923" cy="1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600" y="1797262"/>
            <a:ext cx="1306224" cy="9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34" name="Google Shape;134;p6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{507640C9-1B7F-4371-B4BE-53851425B263}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Microsoft Word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La configuración de Escritorio Remoto de </a:t>
                      </a:r>
                      <a:r>
                        <a:rPr b="1" lang="es" sz="12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World Office</a:t>
                      </a:r>
                      <a:r>
                        <a:rPr lang="es" sz="12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, emplea el servicio de Microsoft Windows el </a:t>
                      </a:r>
                      <a:r>
                        <a:rPr b="1" lang="es" sz="12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cual</a:t>
                      </a:r>
                      <a:r>
                        <a:rPr lang="es" sz="12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 utiliza el </a:t>
                      </a:r>
                      <a:r>
                        <a:rPr b="1" lang="es" sz="12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puerto</a:t>
                      </a:r>
                      <a:r>
                        <a:rPr lang="es" sz="12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 de TCP 23419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Skype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highlight>
                            <a:schemeClr val="lt1"/>
                          </a:highlight>
                        </a:rPr>
                        <a:t>UDP: 3478, 3479, 3480, 3481 </a:t>
                      </a:r>
                      <a:r>
                        <a:rPr lang="es" sz="1050">
                          <a:solidFill>
                            <a:srgbClr val="171717"/>
                          </a:solidFill>
                          <a:highlight>
                            <a:srgbClr val="FFFFFF"/>
                          </a:highlight>
                        </a:rPr>
                        <a:t>TCP: 443, 80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Epic Games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Puertos: 80, 433, 443, 3478, 3479, 5060, 5062, 5222, 6250, y 12000-65000.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FIFA 21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BDC1C6"/>
                          </a:solidFill>
                          <a:highlight>
                            <a:srgbClr val="202124"/>
                          </a:highlight>
                        </a:rPr>
                        <a:t>TCP: 1935, 3478-3480, 3659, 10000-10099, 42127. UDP: 3074, 3478-3479, 3659, 6000.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050" y="7436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8924" y="801023"/>
            <a:ext cx="1213299" cy="8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9150" y="694212"/>
            <a:ext cx="1557046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/>
        </p:nvSpPr>
        <p:spPr>
          <a:xfrm>
            <a:off x="429550" y="66600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43" name="Google Shape;143;p7"/>
          <p:cNvGraphicFramePr/>
          <p:nvPr/>
        </p:nvGraphicFramePr>
        <p:xfrm>
          <a:off x="681650" y="74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{507640C9-1B7F-4371-B4BE-53851425B263}</a:tableStyleId>
              </a:tblPr>
              <a:tblGrid>
                <a:gridCol w="1983275"/>
                <a:gridCol w="1983275"/>
                <a:gridCol w="1983275"/>
                <a:gridCol w="1983275"/>
              </a:tblGrid>
              <a:tr h="93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Spotify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900">
                          <a:solidFill>
                            <a:srgbClr val="434343"/>
                          </a:solidFill>
                          <a:highlight>
                            <a:srgbClr val="FFFFFF"/>
                          </a:highlight>
                        </a:rPr>
                        <a:t>Spotify usa el puerto TCP 4070 para conectarse a sus servidores en la aplicación de escritorio, pero debe usar los puertos web comunes 443 y 80 si esto falla. Es poco probable que los puertos 443 y 80 estén bloqueados por un firewall de LAN o un firewall de Windows, ya que esto bloqueará todo el acceso a Internet</a:t>
                      </a:r>
                      <a:endParaRPr b="1" sz="9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TeamViewer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2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50">
                          <a:solidFill>
                            <a:srgbClr val="6B829B"/>
                          </a:solidFill>
                          <a:highlight>
                            <a:srgbClr val="FFFFFF"/>
                          </a:highlight>
                        </a:rPr>
                        <a:t>Puerto 5938 TCP/UDP</a:t>
                      </a:r>
                      <a:endParaRPr b="1" sz="1650">
                        <a:solidFill>
                          <a:srgbClr val="6B829B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2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50">
                          <a:solidFill>
                            <a:srgbClr val="6B829B"/>
                          </a:solidFill>
                          <a:highlight>
                            <a:srgbClr val="FFFFFF"/>
                          </a:highlight>
                        </a:rPr>
                        <a:t>Puerto 443 TCP</a:t>
                      </a:r>
                      <a:endParaRPr b="1" sz="1650">
                        <a:solidFill>
                          <a:srgbClr val="6B829B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21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50">
                          <a:solidFill>
                            <a:srgbClr val="6B829B"/>
                          </a:solidFill>
                          <a:highlight>
                            <a:srgbClr val="FFFFFF"/>
                          </a:highlight>
                        </a:rPr>
                        <a:t>Puerto 80</a:t>
                      </a:r>
                      <a:r>
                        <a:rPr b="1" lang="es" sz="1650">
                          <a:solidFill>
                            <a:srgbClr val="6B829B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b="1" lang="es" sz="1650">
                          <a:solidFill>
                            <a:srgbClr val="6B829B"/>
                          </a:solidFill>
                          <a:highlight>
                            <a:srgbClr val="FFFFFF"/>
                          </a:highlight>
                        </a:rPr>
                        <a:t>TCP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rgbClr val="434343"/>
                          </a:solidFill>
                        </a:rPr>
                        <a:t>Netflix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El servicio utiliza protocolos de sesión HTTP y HTTPS (SSL-443) a la CDN de netflix.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HTTPS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848F96"/>
                          </a:solidFill>
                          <a:highlight>
                            <a:srgbClr val="FFFFFF"/>
                          </a:highlight>
                        </a:rPr>
                        <a:t>Su puerto por defecto corresponde al 443.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44" name="Google Shape;14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4442" y="892175"/>
            <a:ext cx="1481833" cy="6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2eb74ed4_4_0"/>
          <p:cNvSpPr txBox="1"/>
          <p:nvPr/>
        </p:nvSpPr>
        <p:spPr>
          <a:xfrm>
            <a:off x="1157300" y="279650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50" name="Google Shape;150;g1052eb74ed4_4_0"/>
          <p:cNvGraphicFramePr/>
          <p:nvPr/>
        </p:nvGraphicFramePr>
        <p:xfrm>
          <a:off x="1157300" y="100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{507640C9-1B7F-4371-B4BE-53851425B263}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Xbox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Puerto 53 (UDP y TCP) Puerto 80 (TCP) Puerto 500 (UDP) Puerto 3544 (UDP)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Prime Video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Puerto 443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Puerto 443 (UDP y TCP)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FTP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</a:rPr>
                        <a:t>Normalmente se utiliza el puerto 21 en las transmisiones</a:t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51" name="Google Shape;151;g1052eb74ed4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5" y="1187750"/>
            <a:ext cx="1584399" cy="8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052eb74ed4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437" y="1001763"/>
            <a:ext cx="1405325" cy="1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052eb74ed4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175" y="1288525"/>
            <a:ext cx="1552696" cy="8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